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Fredoka" panose="02000000000000000000" pitchFamily="2" charset="77"/>
      <p:regular r:id="rId31"/>
    </p:embeddedFont>
    <p:embeddedFont>
      <p:font typeface="Poppins" pitchFamily="2" charset="77"/>
      <p:regular r:id="rId32"/>
      <p:bold r:id="rId33"/>
      <p:italic r:id="rId34"/>
      <p:boldItalic r:id="rId35"/>
    </p:embeddedFont>
    <p:embeddedFont>
      <p:font typeface="Poppins Bold" pitchFamily="2" charset="77"/>
      <p:regular r:id="rId36"/>
      <p:bold r:id="rId37"/>
    </p:embeddedFont>
    <p:embeddedFont>
      <p:font typeface="Poppins Light" panose="020B0604020202020204" pitchFamily="34" charset="0"/>
      <p:regular r:id="rId38"/>
      <p:italic r:id="rId39"/>
    </p:embeddedFont>
    <p:embeddedFont>
      <p:font typeface="TT Rounds Condensed" panose="02000506030000020003" pitchFamily="2" charset="77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58" autoAdjust="0"/>
  </p:normalViewPr>
  <p:slideViewPr>
    <p:cSldViewPr>
      <p:cViewPr varScale="1">
        <p:scale>
          <a:sx n="77" d="100"/>
          <a:sy n="77" d="100"/>
        </p:scale>
        <p:origin x="8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playground.tensorflow.org/#activation=tanh&amp;batchSize=10&amp;dataset=circle&amp;regDataset=reg-plane&amp;learningRate=0.03&amp;regularizationRate=0&amp;noise=0&amp;networkShape=4,2&amp;seed=0.78362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lang="en-PT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4165311" cy="125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24000" y="2885062"/>
            <a:ext cx="9399564" cy="6373238"/>
            <a:chOff x="0" y="0"/>
            <a:chExt cx="11935583" cy="80927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35587" cy="8092694"/>
            </a:xfrm>
            <a:custGeom>
              <a:avLst/>
              <a:gdLst/>
              <a:ahLst/>
              <a:cxnLst/>
              <a:rect l="l" t="t" r="r" b="b"/>
              <a:pathLst>
                <a:path w="11935587" h="8092694">
                  <a:moveTo>
                    <a:pt x="0" y="0"/>
                  </a:moveTo>
                  <a:lnTo>
                    <a:pt x="11935587" y="0"/>
                  </a:lnTo>
                  <a:lnTo>
                    <a:pt x="11935587" y="8092694"/>
                  </a:lnTo>
                  <a:lnTo>
                    <a:pt x="0" y="8092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11184013" y="4646944"/>
            <a:ext cx="7103987" cy="2849473"/>
          </a:xfrm>
          <a:custGeom>
            <a:avLst/>
            <a:gdLst/>
            <a:ahLst/>
            <a:cxnLst/>
            <a:rect l="l" t="t" r="r" b="b"/>
            <a:pathLst>
              <a:path w="7103987" h="2849473">
                <a:moveTo>
                  <a:pt x="0" y="0"/>
                </a:moveTo>
                <a:lnTo>
                  <a:pt x="7103987" y="0"/>
                </a:lnTo>
                <a:lnTo>
                  <a:pt x="7103987" y="2849474"/>
                </a:lnTo>
                <a:lnTo>
                  <a:pt x="0" y="2849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15735300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HOW DOES IT WORK?</a:t>
            </a:r>
          </a:p>
          <a:p>
            <a:pPr algn="l">
              <a:lnSpc>
                <a:spcPts val="5472"/>
              </a:lnSpc>
            </a:pPr>
            <a:endParaRPr lang="en-US" sz="5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HOW DOES IT 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350114"/>
            <a:ext cx="156972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Or as a matrix form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74955" y="3513171"/>
            <a:ext cx="15738091" cy="4398529"/>
            <a:chOff x="0" y="0"/>
            <a:chExt cx="20984121" cy="58647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84083" cy="5864733"/>
            </a:xfrm>
            <a:custGeom>
              <a:avLst/>
              <a:gdLst/>
              <a:ahLst/>
              <a:cxnLst/>
              <a:rect l="l" t="t" r="r" b="b"/>
              <a:pathLst>
                <a:path w="20984083" h="5864733">
                  <a:moveTo>
                    <a:pt x="0" y="0"/>
                  </a:moveTo>
                  <a:lnTo>
                    <a:pt x="20984083" y="0"/>
                  </a:lnTo>
                  <a:lnTo>
                    <a:pt x="20984083" y="5864733"/>
                  </a:lnTo>
                  <a:lnTo>
                    <a:pt x="0" y="5864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HOW DOES IT 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350114"/>
            <a:ext cx="156972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Or as a matrix form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74955" y="3513171"/>
            <a:ext cx="15738091" cy="4398529"/>
            <a:chOff x="0" y="0"/>
            <a:chExt cx="20984121" cy="58647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84083" cy="5864733"/>
            </a:xfrm>
            <a:custGeom>
              <a:avLst/>
              <a:gdLst/>
              <a:ahLst/>
              <a:cxnLst/>
              <a:rect l="l" t="t" r="r" b="b"/>
              <a:pathLst>
                <a:path w="20984083" h="5864733">
                  <a:moveTo>
                    <a:pt x="0" y="0"/>
                  </a:moveTo>
                  <a:lnTo>
                    <a:pt x="20984083" y="0"/>
                  </a:lnTo>
                  <a:lnTo>
                    <a:pt x="20984083" y="5864733"/>
                  </a:lnTo>
                  <a:lnTo>
                    <a:pt x="0" y="5864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453969" y="7099649"/>
            <a:ext cx="1459683" cy="53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840"/>
              </a:lnSpc>
              <a:defRPr sz="3200">
                <a:solidFill>
                  <a:srgbClr val="212121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dirty="0">
                <a:sym typeface="Fredoka"/>
              </a:rPr>
              <a:t>Inputs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HOW DOES IT 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350114"/>
            <a:ext cx="156972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Or as a matrix form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74955" y="3513171"/>
            <a:ext cx="15738091" cy="4398529"/>
            <a:chOff x="0" y="0"/>
            <a:chExt cx="20984121" cy="58647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84083" cy="5864733"/>
            </a:xfrm>
            <a:custGeom>
              <a:avLst/>
              <a:gdLst/>
              <a:ahLst/>
              <a:cxnLst/>
              <a:rect l="l" t="t" r="r" b="b"/>
              <a:pathLst>
                <a:path w="20984083" h="5864733">
                  <a:moveTo>
                    <a:pt x="0" y="0"/>
                  </a:moveTo>
                  <a:lnTo>
                    <a:pt x="20984083" y="0"/>
                  </a:lnTo>
                  <a:lnTo>
                    <a:pt x="20984083" y="5864733"/>
                  </a:lnTo>
                  <a:lnTo>
                    <a:pt x="0" y="5864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639800" y="6930256"/>
            <a:ext cx="1459683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2"/>
              </a:lnSpc>
            </a:pPr>
            <a:r>
              <a:rPr lang="en-US" sz="1600" dirty="0">
                <a:solidFill>
                  <a:srgbClr val="212121"/>
                </a:solidFill>
                <a:latin typeface="Poppins"/>
                <a:cs typeface="Poppins"/>
                <a:sym typeface="Fredoka"/>
              </a:rPr>
              <a:t>Inputs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8330" y="5826128"/>
            <a:ext cx="3352603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840"/>
              </a:lnSpc>
              <a:defRPr sz="3200">
                <a:solidFill>
                  <a:srgbClr val="212121"/>
                </a:solidFill>
                <a:latin typeface="Poppins"/>
                <a:ea typeface="Poppins"/>
                <a:cs typeface="Poppins"/>
              </a:defRPr>
            </a:lvl1pPr>
          </a:lstStyle>
          <a:p>
            <a:pPr algn="ctr"/>
            <a:r>
              <a:rPr lang="en-US" sz="1600" dirty="0">
                <a:sym typeface="Fredoka"/>
              </a:rPr>
              <a:t>weights from inputs to neurons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98330" y="6930256"/>
            <a:ext cx="3066363" cy="3000341"/>
            <a:chOff x="0" y="0"/>
            <a:chExt cx="4088484" cy="40004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88511" cy="4000500"/>
            </a:xfrm>
            <a:custGeom>
              <a:avLst/>
              <a:gdLst/>
              <a:ahLst/>
              <a:cxnLst/>
              <a:rect l="l" t="t" r="r" b="b"/>
              <a:pathLst>
                <a:path w="4088511" h="4000500">
                  <a:moveTo>
                    <a:pt x="0" y="0"/>
                  </a:moveTo>
                  <a:lnTo>
                    <a:pt x="4088511" y="0"/>
                  </a:lnTo>
                  <a:lnTo>
                    <a:pt x="4088511" y="4000500"/>
                  </a:lnTo>
                  <a:lnTo>
                    <a:pt x="0" y="400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5" b="-1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9144000" y="1347937"/>
            <a:ext cx="8347902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HOW DOES IT 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293344"/>
            <a:ext cx="7846984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Given a set of inputs and weights we can therefore move throughout the neural network calculating the outputs of all the corresponding neurons. This is known as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forward propagation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and it allows us to compute the output of the network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1236283"/>
            <a:ext cx="6391576" cy="7200436"/>
            <a:chOff x="0" y="0"/>
            <a:chExt cx="6678277" cy="75234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8295" cy="7523480"/>
            </a:xfrm>
            <a:custGeom>
              <a:avLst/>
              <a:gdLst/>
              <a:ahLst/>
              <a:cxnLst/>
              <a:rect l="l" t="t" r="r" b="b"/>
              <a:pathLst>
                <a:path w="6678295" h="7523480">
                  <a:moveTo>
                    <a:pt x="0" y="0"/>
                  </a:moveTo>
                  <a:lnTo>
                    <a:pt x="6678295" y="0"/>
                  </a:lnTo>
                  <a:lnTo>
                    <a:pt x="6678295" y="7523480"/>
                  </a:lnTo>
                  <a:lnTo>
                    <a:pt x="0" y="752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9144000" y="1347937"/>
            <a:ext cx="8347902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HOW DOES IT 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293344"/>
            <a:ext cx="7846984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As always the steps are: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Define a cost function</a:t>
            </a: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Minimize it by fine-tuning the parameters and comparing predictions with the training data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1236283"/>
            <a:ext cx="6391576" cy="7200436"/>
            <a:chOff x="0" y="0"/>
            <a:chExt cx="6678277" cy="75234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8295" cy="7523480"/>
            </a:xfrm>
            <a:custGeom>
              <a:avLst/>
              <a:gdLst/>
              <a:ahLst/>
              <a:cxnLst/>
              <a:rect l="l" t="t" r="r" b="b"/>
              <a:pathLst>
                <a:path w="6678295" h="7523480">
                  <a:moveTo>
                    <a:pt x="0" y="0"/>
                  </a:moveTo>
                  <a:lnTo>
                    <a:pt x="6678295" y="0"/>
                  </a:lnTo>
                  <a:lnTo>
                    <a:pt x="6678295" y="7523480"/>
                  </a:lnTo>
                  <a:lnTo>
                    <a:pt x="0" y="752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512394"/>
            <a:ext cx="148643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With forward propagation each of the output nodes will generate an output activation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61302" y="4005807"/>
            <a:ext cx="11464098" cy="5101782"/>
            <a:chOff x="0" y="0"/>
            <a:chExt cx="11289015" cy="50238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9015" cy="5023866"/>
            </a:xfrm>
            <a:custGeom>
              <a:avLst/>
              <a:gdLst/>
              <a:ahLst/>
              <a:cxnLst/>
              <a:rect l="l" t="t" r="r" b="b"/>
              <a:pathLst>
                <a:path w="15982778" h="5023866">
                  <a:moveTo>
                    <a:pt x="0" y="0"/>
                  </a:moveTo>
                  <a:lnTo>
                    <a:pt x="15982778" y="0"/>
                  </a:lnTo>
                  <a:lnTo>
                    <a:pt x="15982778" y="5023866"/>
                  </a:lnTo>
                  <a:lnTo>
                    <a:pt x="0" y="5023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1" r="-41667"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HOW DOES IT WORK?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3096584"/>
            <a:ext cx="148643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learning process consists of comparing the outputs obtained with the labels of the training data.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967902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BUT WHERE IS THE LEARNING?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57988" y="4334834"/>
            <a:ext cx="11631136" cy="5368216"/>
            <a:chOff x="0" y="0"/>
            <a:chExt cx="15508181" cy="71576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08224" cy="7157593"/>
            </a:xfrm>
            <a:custGeom>
              <a:avLst/>
              <a:gdLst/>
              <a:ahLst/>
              <a:cxnLst/>
              <a:rect l="l" t="t" r="r" b="b"/>
              <a:pathLst>
                <a:path w="15508224" h="7157593">
                  <a:moveTo>
                    <a:pt x="0" y="0"/>
                  </a:moveTo>
                  <a:lnTo>
                    <a:pt x="15508224" y="0"/>
                  </a:lnTo>
                  <a:lnTo>
                    <a:pt x="15508224" y="7157593"/>
                  </a:lnTo>
                  <a:lnTo>
                    <a:pt x="0" y="7157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474477"/>
            <a:ext cx="14864350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Training process for a neural network occurs by now going back in the network and tweak the weights and biases of each layer. This process is called Back-Propagation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BACKPROPAGATION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4456870"/>
            <a:ext cx="4089458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Going back through the network all the way until the inputs means that all weights were updated.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But how do we update each weight?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031087" y="4142743"/>
            <a:ext cx="11228213" cy="5115557"/>
            <a:chOff x="0" y="0"/>
            <a:chExt cx="14970951" cy="68207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71013" cy="6820789"/>
            </a:xfrm>
            <a:custGeom>
              <a:avLst/>
              <a:gdLst/>
              <a:ahLst/>
              <a:cxnLst/>
              <a:rect l="l" t="t" r="r" b="b"/>
              <a:pathLst>
                <a:path w="14971013" h="6820789">
                  <a:moveTo>
                    <a:pt x="0" y="0"/>
                  </a:moveTo>
                  <a:lnTo>
                    <a:pt x="14971013" y="0"/>
                  </a:lnTo>
                  <a:lnTo>
                    <a:pt x="14971013" y="6820789"/>
                  </a:lnTo>
                  <a:lnTo>
                    <a:pt x="0" y="6820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350114"/>
            <a:ext cx="944880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 dirty="0"/>
          </a:p>
          <a:p>
            <a:pPr algn="l">
              <a:lnSpc>
                <a:spcPts val="3600"/>
              </a:lnSpc>
            </a:pPr>
            <a:endParaRPr dirty="0"/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When the error gets backpropagated to a particular neuron, that neuron will quickly and efficiently point the finger at the upstream colleague (or colleagues) who is most at fault for causing the error (i.e. layer 4 neurons would point the finger at layer 3 neurons, layer 3 neurons at layer 2 neurons, and so forth). 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BACKPROPAGATION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882491" y="2869907"/>
            <a:ext cx="4892395" cy="5701842"/>
            <a:chOff x="0" y="0"/>
            <a:chExt cx="6523193" cy="7602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23228" cy="7602474"/>
            </a:xfrm>
            <a:custGeom>
              <a:avLst/>
              <a:gdLst/>
              <a:ahLst/>
              <a:cxnLst/>
              <a:rect l="l" t="t" r="r" b="b"/>
              <a:pathLst>
                <a:path w="6523228" h="7602474">
                  <a:moveTo>
                    <a:pt x="0" y="0"/>
                  </a:moveTo>
                  <a:lnTo>
                    <a:pt x="6523228" y="0"/>
                  </a:lnTo>
                  <a:lnTo>
                    <a:pt x="6523228" y="7602474"/>
                  </a:lnTo>
                  <a:lnTo>
                    <a:pt x="0" y="7602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2350114"/>
            <a:ext cx="156972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The Blame Game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129354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BASIC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3050" y="3861362"/>
            <a:ext cx="6785603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Architechture of a neural network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 are fed to the model as input (just like in any other model)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438653" y="3105594"/>
            <a:ext cx="10534005" cy="6289347"/>
            <a:chOff x="0" y="0"/>
            <a:chExt cx="14412735" cy="86051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12722" cy="8605139"/>
            </a:xfrm>
            <a:custGeom>
              <a:avLst/>
              <a:gdLst/>
              <a:ahLst/>
              <a:cxnLst/>
              <a:rect l="l" t="t" r="r" b="b"/>
              <a:pathLst>
                <a:path w="14412722" h="8605139">
                  <a:moveTo>
                    <a:pt x="0" y="0"/>
                  </a:moveTo>
                  <a:lnTo>
                    <a:pt x="14412722" y="0"/>
                  </a:lnTo>
                  <a:lnTo>
                    <a:pt x="14412722" y="8605139"/>
                  </a:lnTo>
                  <a:lnTo>
                    <a:pt x="0" y="8605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34" b="-63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350114"/>
            <a:ext cx="8469091" cy="642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/>
          </a:p>
          <a:p>
            <a:pPr algn="l">
              <a:lnSpc>
                <a:spcPts val="3600"/>
              </a:lnSpc>
            </a:pPr>
            <a:endParaRPr/>
          </a:p>
          <a:p>
            <a:pPr algn="l">
              <a:lnSpc>
                <a:spcPts val="3600"/>
              </a:lnSpc>
            </a:pPr>
            <a:endParaRPr/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larger the error, the more the neuron decreases it's own bias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larger the error, the more blame the neuron points back to force upstream colleagues to decrease their own biases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more input the neuron receives from the upstream colleague, more it lowers the weight of the link from that colleague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BACKPROPAGATION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045880" y="3081131"/>
            <a:ext cx="4892395" cy="5701842"/>
            <a:chOff x="0" y="0"/>
            <a:chExt cx="6523193" cy="7602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23228" cy="7602474"/>
            </a:xfrm>
            <a:custGeom>
              <a:avLst/>
              <a:gdLst/>
              <a:ahLst/>
              <a:cxnLst/>
              <a:rect l="l" t="t" r="r" b="b"/>
              <a:pathLst>
                <a:path w="6523228" h="7602474">
                  <a:moveTo>
                    <a:pt x="0" y="0"/>
                  </a:moveTo>
                  <a:lnTo>
                    <a:pt x="6523228" y="0"/>
                  </a:lnTo>
                  <a:lnTo>
                    <a:pt x="6523228" y="7602474"/>
                  </a:lnTo>
                  <a:lnTo>
                    <a:pt x="0" y="7602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2350114"/>
            <a:ext cx="156972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The Blame Game - effects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&amp; DEEP LEARNING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4000" y="3102589"/>
            <a:ext cx="11488167" cy="6452520"/>
            <a:chOff x="0" y="0"/>
            <a:chExt cx="17131159" cy="962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131157" cy="9622028"/>
            </a:xfrm>
            <a:custGeom>
              <a:avLst/>
              <a:gdLst/>
              <a:ahLst/>
              <a:cxnLst/>
              <a:rect l="l" t="t" r="r" b="b"/>
              <a:pathLst>
                <a:path w="17131157" h="9622028">
                  <a:moveTo>
                    <a:pt x="0" y="0"/>
                  </a:moveTo>
                  <a:lnTo>
                    <a:pt x="17131157" y="0"/>
                  </a:lnTo>
                  <a:lnTo>
                    <a:pt x="17131157" y="9622028"/>
                  </a:lnTo>
                  <a:lnTo>
                    <a:pt x="0" y="9622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4721334" cy="10287000"/>
            <a:chOff x="0" y="0"/>
            <a:chExt cx="19628446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28362" cy="13716000"/>
            </a:xfrm>
            <a:custGeom>
              <a:avLst/>
              <a:gdLst/>
              <a:ahLst/>
              <a:cxnLst/>
              <a:rect l="l" t="t" r="r" b="b"/>
              <a:pathLst>
                <a:path w="19628362" h="13716000">
                  <a:moveTo>
                    <a:pt x="0" y="0"/>
                  </a:moveTo>
                  <a:lnTo>
                    <a:pt x="19628362" y="0"/>
                  </a:lnTo>
                  <a:lnTo>
                    <a:pt x="1962836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9735164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INTRODUCTION TO DL - WORD OF WARNING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3323695"/>
            <a:ext cx="9376593" cy="59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Unless you have huge numbers of datapoints (we're usually talking millions here)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+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Unless you have huge computational resources available (we're talking clusters here)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+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Unless you cannot solve the problem with more traditional methods (we're talking a couple of months trying here)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You probably shouldn't try to use deep learning to solve your problem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1470010" y="2096602"/>
            <a:ext cx="6502649" cy="6216369"/>
            <a:chOff x="0" y="0"/>
            <a:chExt cx="8670199" cy="82884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70163" cy="8288528"/>
            </a:xfrm>
            <a:custGeom>
              <a:avLst/>
              <a:gdLst/>
              <a:ahLst/>
              <a:cxnLst/>
              <a:rect l="l" t="t" r="r" b="b"/>
              <a:pathLst>
                <a:path w="8670163" h="8288528">
                  <a:moveTo>
                    <a:pt x="0" y="0"/>
                  </a:moveTo>
                  <a:lnTo>
                    <a:pt x="8670163" y="0"/>
                  </a:lnTo>
                  <a:lnTo>
                    <a:pt x="8670163" y="8288528"/>
                  </a:lnTo>
                  <a:lnTo>
                    <a:pt x="0" y="8288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7523832"/>
            <a:ext cx="18288000" cy="4520462"/>
            <a:chOff x="0" y="0"/>
            <a:chExt cx="2833290" cy="7003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700338"/>
            </a:xfrm>
            <a:custGeom>
              <a:avLst/>
              <a:gdLst/>
              <a:ahLst/>
              <a:cxnLst/>
              <a:rect l="l" t="t" r="r" b="b"/>
              <a:pathLst>
                <a:path w="2833290" h="700338">
                  <a:moveTo>
                    <a:pt x="0" y="0"/>
                  </a:moveTo>
                  <a:lnTo>
                    <a:pt x="2833290" y="0"/>
                  </a:lnTo>
                  <a:lnTo>
                    <a:pt x="2833290" y="700338"/>
                  </a:lnTo>
                  <a:lnTo>
                    <a:pt x="0" y="700338"/>
                  </a:lnTo>
                  <a:close/>
                </a:path>
              </a:pathLst>
            </a:custGeom>
            <a:blipFill>
              <a:blip r:embed="rId4"/>
              <a:stretch>
                <a:fillRect t="-84769" b="-8476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74078" y="2924072"/>
            <a:ext cx="6820500" cy="434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Interpretability</a:t>
            </a:r>
          </a:p>
          <a:p>
            <a:pPr algn="l">
              <a:lnSpc>
                <a:spcPts val="4320"/>
              </a:lnSpc>
            </a:pPr>
            <a:endParaRPr lang="en-US" sz="3000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Due to the complex nature of the networks and multiple parameters/layers, we have little or no intuition regarding why the model performs as it does.</a:t>
            </a:r>
          </a:p>
          <a:p>
            <a:pPr algn="l">
              <a:lnSpc>
                <a:spcPts val="4320"/>
              </a:lnSpc>
            </a:pPr>
            <a:endParaRPr lang="en-US" sz="3000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4078" y="1104900"/>
            <a:ext cx="9041879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PROBLEMS WITH DEEP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8800" y="2836978"/>
            <a:ext cx="6820500" cy="489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999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Cost</a:t>
            </a:r>
          </a:p>
          <a:p>
            <a:pPr algn="l">
              <a:lnSpc>
                <a:spcPts val="4319"/>
              </a:lnSpc>
            </a:pPr>
            <a:endParaRPr lang="en-US" sz="2999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319"/>
              </a:lnSpc>
            </a:pPr>
            <a:r>
              <a:rPr lang="en-US" sz="2999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sheer number of free parameters required to optimize, combined with the fact that large amounts of data are required, means that the "bill" will be quite heavy</a:t>
            </a:r>
          </a:p>
          <a:p>
            <a:pPr algn="l">
              <a:lnSpc>
                <a:spcPts val="4319"/>
              </a:lnSpc>
            </a:pPr>
            <a:endParaRPr lang="en-US" sz="2999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1259164" cy="10287000"/>
            <a:chOff x="0" y="0"/>
            <a:chExt cx="1501221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12153" cy="13716000"/>
            </a:xfrm>
            <a:custGeom>
              <a:avLst/>
              <a:gdLst/>
              <a:ahLst/>
              <a:cxnLst/>
              <a:rect l="l" t="t" r="r" b="b"/>
              <a:pathLst>
                <a:path w="15012153" h="13716000">
                  <a:moveTo>
                    <a:pt x="0" y="0"/>
                  </a:moveTo>
                  <a:lnTo>
                    <a:pt x="15012153" y="0"/>
                  </a:lnTo>
                  <a:lnTo>
                    <a:pt x="15012153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11597705" y="954764"/>
            <a:ext cx="6247259" cy="8377473"/>
          </a:xfrm>
          <a:custGeom>
            <a:avLst/>
            <a:gdLst/>
            <a:ahLst/>
            <a:cxnLst/>
            <a:rect l="l" t="t" r="r" b="b"/>
            <a:pathLst>
              <a:path w="6247259" h="8377473">
                <a:moveTo>
                  <a:pt x="0" y="0"/>
                </a:moveTo>
                <a:lnTo>
                  <a:pt x="6247259" y="0"/>
                </a:lnTo>
                <a:lnTo>
                  <a:pt x="6247259" y="8377472"/>
                </a:lnTo>
                <a:lnTo>
                  <a:pt x="0" y="8377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Freeform 6"/>
          <p:cNvSpPr/>
          <p:nvPr/>
        </p:nvSpPr>
        <p:spPr>
          <a:xfrm>
            <a:off x="1869500" y="5143500"/>
            <a:ext cx="4342797" cy="4114800"/>
          </a:xfrm>
          <a:custGeom>
            <a:avLst/>
            <a:gdLst/>
            <a:ahLst/>
            <a:cxnLst/>
            <a:rect l="l" t="t" r="r" b="b"/>
            <a:pathLst>
              <a:path w="4342797" h="4114800">
                <a:moveTo>
                  <a:pt x="0" y="0"/>
                </a:moveTo>
                <a:lnTo>
                  <a:pt x="4342797" y="0"/>
                </a:lnTo>
                <a:lnTo>
                  <a:pt x="43427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1524000" y="1357462"/>
            <a:ext cx="9735164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DEEP LEARNING: TRANSFORMERS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3323695"/>
            <a:ext cx="937659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(will talk about them soon)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DEEP LEARNING: RECURRENT NN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548996"/>
            <a:ext cx="10502068" cy="5531750"/>
            <a:chOff x="0" y="0"/>
            <a:chExt cx="16685695" cy="87888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85640" cy="8788908"/>
            </a:xfrm>
            <a:custGeom>
              <a:avLst/>
              <a:gdLst/>
              <a:ahLst/>
              <a:cxnLst/>
              <a:rect l="l" t="t" r="r" b="b"/>
              <a:pathLst>
                <a:path w="16685640" h="8788908">
                  <a:moveTo>
                    <a:pt x="0" y="0"/>
                  </a:moveTo>
                  <a:lnTo>
                    <a:pt x="16685640" y="0"/>
                  </a:lnTo>
                  <a:lnTo>
                    <a:pt x="16685640" y="8788908"/>
                  </a:lnTo>
                  <a:lnTo>
                    <a:pt x="0" y="8788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48548" y="-7082331"/>
            <a:ext cx="11513262" cy="22766540"/>
            <a:chOff x="0" y="0"/>
            <a:chExt cx="6445103" cy="12744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5"/>
              <a:stretch>
                <a:fillRect l="-63330" r="-18434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0" y="7523832"/>
            <a:ext cx="18288000" cy="4520462"/>
            <a:chOff x="0" y="0"/>
            <a:chExt cx="2833290" cy="7003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700338"/>
            </a:xfrm>
            <a:custGeom>
              <a:avLst/>
              <a:gdLst/>
              <a:ahLst/>
              <a:cxnLst/>
              <a:rect l="l" t="t" r="r" b="b"/>
              <a:pathLst>
                <a:path w="2833290" h="700338">
                  <a:moveTo>
                    <a:pt x="0" y="0"/>
                  </a:moveTo>
                  <a:lnTo>
                    <a:pt x="2833290" y="0"/>
                  </a:lnTo>
                  <a:lnTo>
                    <a:pt x="2833290" y="700338"/>
                  </a:lnTo>
                  <a:lnTo>
                    <a:pt x="0" y="700338"/>
                  </a:lnTo>
                  <a:close/>
                </a:path>
              </a:pathLst>
            </a:custGeom>
            <a:blipFill>
              <a:blip r:embed="rId4"/>
              <a:stretch>
                <a:fillRect t="-25855" b="-12699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04445" y="3035475"/>
            <a:ext cx="12479110" cy="4216050"/>
            <a:chOff x="0" y="0"/>
            <a:chExt cx="16638813" cy="5621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38778" cy="5621401"/>
            </a:xfrm>
            <a:custGeom>
              <a:avLst/>
              <a:gdLst/>
              <a:ahLst/>
              <a:cxnLst/>
              <a:rect l="l" t="t" r="r" b="b"/>
              <a:pathLst>
                <a:path w="16638778" h="5621401">
                  <a:moveTo>
                    <a:pt x="0" y="0"/>
                  </a:moveTo>
                  <a:lnTo>
                    <a:pt x="16638778" y="0"/>
                  </a:lnTo>
                  <a:lnTo>
                    <a:pt x="16638778" y="5621401"/>
                  </a:lnTo>
                  <a:lnTo>
                    <a:pt x="0" y="5621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74078" y="1104900"/>
            <a:ext cx="9041879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DEEP LEARNING: CONVOLUTIONAL NN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0824548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DEEP LEARNING: AUTOENCODERS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348548" y="-7082331"/>
            <a:ext cx="11513262" cy="22766540"/>
            <a:chOff x="0" y="0"/>
            <a:chExt cx="6445103" cy="12744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125770" r="-12577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015190"/>
            <a:ext cx="11212059" cy="4701831"/>
            <a:chOff x="0" y="0"/>
            <a:chExt cx="14097557" cy="59118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97508" cy="5911850"/>
            </a:xfrm>
            <a:custGeom>
              <a:avLst/>
              <a:gdLst/>
              <a:ahLst/>
              <a:cxnLst/>
              <a:rect l="l" t="t" r="r" b="b"/>
              <a:pathLst>
                <a:path w="14097508" h="5911850">
                  <a:moveTo>
                    <a:pt x="0" y="0"/>
                  </a:moveTo>
                  <a:lnTo>
                    <a:pt x="14097508" y="0"/>
                  </a:lnTo>
                  <a:lnTo>
                    <a:pt x="14097508" y="5911850"/>
                  </a:lnTo>
                  <a:lnTo>
                    <a:pt x="0" y="591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0824548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DEEP LEARNING: GANS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22390" y="3027104"/>
            <a:ext cx="6636910" cy="6064476"/>
            <a:chOff x="0" y="0"/>
            <a:chExt cx="9092489" cy="83082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092438" cy="8308213"/>
            </a:xfrm>
            <a:custGeom>
              <a:avLst/>
              <a:gdLst/>
              <a:ahLst/>
              <a:cxnLst/>
              <a:rect l="l" t="t" r="r" b="b"/>
              <a:pathLst>
                <a:path w="9092438" h="8308213">
                  <a:moveTo>
                    <a:pt x="0" y="0"/>
                  </a:moveTo>
                  <a:lnTo>
                    <a:pt x="9092438" y="0"/>
                  </a:lnTo>
                  <a:lnTo>
                    <a:pt x="9092438" y="8308213"/>
                  </a:lnTo>
                  <a:lnTo>
                    <a:pt x="0" y="8308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4000" y="3236026"/>
            <a:ext cx="8576220" cy="5855553"/>
            <a:chOff x="0" y="0"/>
            <a:chExt cx="11749321" cy="80220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49278" cy="8022082"/>
            </a:xfrm>
            <a:custGeom>
              <a:avLst/>
              <a:gdLst/>
              <a:ahLst/>
              <a:cxnLst/>
              <a:rect l="l" t="t" r="r" b="b"/>
              <a:pathLst>
                <a:path w="11749278" h="8022082">
                  <a:moveTo>
                    <a:pt x="0" y="0"/>
                  </a:moveTo>
                  <a:lnTo>
                    <a:pt x="11749278" y="0"/>
                  </a:lnTo>
                  <a:lnTo>
                    <a:pt x="11749278" y="8022082"/>
                  </a:lnTo>
                  <a:lnTo>
                    <a:pt x="0" y="8022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129354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BASIC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3861362"/>
            <a:ext cx="6785603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Outputs are defined given the problem and the network will return the probability of each class (in classification problems)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438653" y="3105594"/>
            <a:ext cx="10534005" cy="6289347"/>
            <a:chOff x="0" y="0"/>
            <a:chExt cx="14412735" cy="86051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12722" cy="8605139"/>
            </a:xfrm>
            <a:custGeom>
              <a:avLst/>
              <a:gdLst/>
              <a:ahLst/>
              <a:cxnLst/>
              <a:rect l="l" t="t" r="r" b="b"/>
              <a:pathLst>
                <a:path w="14412722" h="8605139">
                  <a:moveTo>
                    <a:pt x="0" y="0"/>
                  </a:moveTo>
                  <a:lnTo>
                    <a:pt x="14412722" y="0"/>
                  </a:lnTo>
                  <a:lnTo>
                    <a:pt x="14412722" y="8605139"/>
                  </a:lnTo>
                  <a:lnTo>
                    <a:pt x="0" y="8605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34" b="-63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129354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BASIC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3861362"/>
            <a:ext cx="6785603" cy="368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Characteristics of the network: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Several Neurons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Spread across different layers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All connected by weights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438653" y="3105594"/>
            <a:ext cx="10534005" cy="6289347"/>
            <a:chOff x="0" y="0"/>
            <a:chExt cx="14412735" cy="86051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12722" cy="8605139"/>
            </a:xfrm>
            <a:custGeom>
              <a:avLst/>
              <a:gdLst/>
              <a:ahLst/>
              <a:cxnLst/>
              <a:rect l="l" t="t" r="r" b="b"/>
              <a:pathLst>
                <a:path w="14412722" h="8605139">
                  <a:moveTo>
                    <a:pt x="0" y="0"/>
                  </a:moveTo>
                  <a:lnTo>
                    <a:pt x="14412722" y="0"/>
                  </a:lnTo>
                  <a:lnTo>
                    <a:pt x="14412722" y="8605139"/>
                  </a:lnTo>
                  <a:lnTo>
                    <a:pt x="0" y="8605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34" b="-63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129354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114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Checkout this demo…</a:t>
            </a:r>
          </a:p>
          <a:p>
            <a:pPr algn="l">
              <a:lnSpc>
                <a:spcPts val="5472"/>
              </a:lnSpc>
            </a:pPr>
            <a:endParaRPr lang="en-US" sz="5700" spc="114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472"/>
              </a:lnSpc>
            </a:pPr>
            <a:endParaRPr lang="en-US" sz="5700" spc="114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062201" y="3422759"/>
            <a:ext cx="9702800" cy="4673600"/>
            <a:chOff x="0" y="0"/>
            <a:chExt cx="12937067" cy="6231467"/>
          </a:xfrm>
        </p:grpSpPr>
        <p:sp>
          <p:nvSpPr>
            <p:cNvPr id="5" name="Freeform 5"/>
            <p:cNvSpPr/>
            <p:nvPr/>
          </p:nvSpPr>
          <p:spPr>
            <a:xfrm>
              <a:off x="16891" y="16891"/>
              <a:ext cx="12903200" cy="6197600"/>
            </a:xfrm>
            <a:custGeom>
              <a:avLst/>
              <a:gdLst/>
              <a:ahLst/>
              <a:cxnLst/>
              <a:rect l="l" t="t" r="r" b="b"/>
              <a:pathLst>
                <a:path w="12903200" h="6197600">
                  <a:moveTo>
                    <a:pt x="0" y="0"/>
                  </a:moveTo>
                  <a:lnTo>
                    <a:pt x="12903200" y="0"/>
                  </a:lnTo>
                  <a:lnTo>
                    <a:pt x="12903200" y="6197600"/>
                  </a:lnTo>
                  <a:lnTo>
                    <a:pt x="0" y="619760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2936982" cy="6231382"/>
            </a:xfrm>
            <a:custGeom>
              <a:avLst/>
              <a:gdLst/>
              <a:ahLst/>
              <a:cxnLst/>
              <a:rect l="l" t="t" r="r" b="b"/>
              <a:pathLst>
                <a:path w="12936982" h="6231382">
                  <a:moveTo>
                    <a:pt x="16891" y="0"/>
                  </a:moveTo>
                  <a:lnTo>
                    <a:pt x="12920091" y="0"/>
                  </a:lnTo>
                  <a:cubicBezTo>
                    <a:pt x="12929489" y="0"/>
                    <a:pt x="12936982" y="7620"/>
                    <a:pt x="12936982" y="16891"/>
                  </a:cubicBezTo>
                  <a:lnTo>
                    <a:pt x="12936982" y="6214491"/>
                  </a:lnTo>
                  <a:cubicBezTo>
                    <a:pt x="12936982" y="6223889"/>
                    <a:pt x="12929362" y="6231382"/>
                    <a:pt x="12920091" y="6231382"/>
                  </a:cubicBezTo>
                  <a:lnTo>
                    <a:pt x="16891" y="6231382"/>
                  </a:lnTo>
                  <a:cubicBezTo>
                    <a:pt x="7493" y="6231382"/>
                    <a:pt x="0" y="6223762"/>
                    <a:pt x="0" y="6214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214491"/>
                  </a:lnTo>
                  <a:lnTo>
                    <a:pt x="16891" y="6214491"/>
                  </a:lnTo>
                  <a:lnTo>
                    <a:pt x="16891" y="6197600"/>
                  </a:lnTo>
                  <a:lnTo>
                    <a:pt x="12920091" y="6197600"/>
                  </a:lnTo>
                  <a:lnTo>
                    <a:pt x="12920091" y="6214491"/>
                  </a:lnTo>
                  <a:lnTo>
                    <a:pt x="12903200" y="6214491"/>
                  </a:lnTo>
                  <a:lnTo>
                    <a:pt x="12903200" y="16891"/>
                  </a:lnTo>
                  <a:lnTo>
                    <a:pt x="12920091" y="16891"/>
                  </a:lnTo>
                  <a:lnTo>
                    <a:pt x="129200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C334E"/>
            </a:solidFill>
          </p:spPr>
          <p:txBody>
            <a:bodyPr/>
            <a:lstStyle/>
            <a:p>
              <a:endParaRPr lang="en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2937067" cy="625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00"/>
                </a:lnSpc>
              </a:pPr>
              <a:r>
                <a:rPr lang="en-US" sz="8000" spc="74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DEMO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3504358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NEURONS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350114"/>
            <a:ext cx="1599581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Considering a much simpler Neural Network, just one neuron, just one input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5900" y="3074014"/>
            <a:ext cx="15735300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input is given a relative importance represented by the weight 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weight*input is then passed to the neuron 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neuron has an activation function (sigmoid in this case) that usually "triggers" at some input treshold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Probability is returned - sometimes just activation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413604" y="5730481"/>
            <a:ext cx="9460791" cy="4130046"/>
            <a:chOff x="0" y="0"/>
            <a:chExt cx="11981347" cy="52303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81307" cy="5230368"/>
            </a:xfrm>
            <a:custGeom>
              <a:avLst/>
              <a:gdLst/>
              <a:ahLst/>
              <a:cxnLst/>
              <a:rect l="l" t="t" r="r" b="b"/>
              <a:pathLst>
                <a:path w="11981307" h="5230368">
                  <a:moveTo>
                    <a:pt x="0" y="0"/>
                  </a:moveTo>
                  <a:lnTo>
                    <a:pt x="11981307" y="0"/>
                  </a:lnTo>
                  <a:lnTo>
                    <a:pt x="11981307" y="5230368"/>
                  </a:lnTo>
                  <a:lnTo>
                    <a:pt x="0" y="523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23" r="-2823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3504358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NEURONS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350114"/>
            <a:ext cx="161202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Considering a much simpler Neural Network, just one neuron, just one input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81000" y="4614830"/>
            <a:ext cx="10439400" cy="3881469"/>
            <a:chOff x="0" y="496749"/>
            <a:chExt cx="11981306" cy="4116604"/>
          </a:xfrm>
        </p:grpSpPr>
        <p:sp>
          <p:nvSpPr>
            <p:cNvPr id="7" name="Freeform 7"/>
            <p:cNvSpPr/>
            <p:nvPr/>
          </p:nvSpPr>
          <p:spPr>
            <a:xfrm>
              <a:off x="0" y="496749"/>
              <a:ext cx="11981306" cy="4116604"/>
            </a:xfrm>
            <a:custGeom>
              <a:avLst/>
              <a:gdLst/>
              <a:ahLst/>
              <a:cxnLst/>
              <a:rect l="l" t="t" r="r" b="b"/>
              <a:pathLst>
                <a:path w="11981307" h="5230368">
                  <a:moveTo>
                    <a:pt x="0" y="0"/>
                  </a:moveTo>
                  <a:lnTo>
                    <a:pt x="11981307" y="0"/>
                  </a:lnTo>
                  <a:lnTo>
                    <a:pt x="11981307" y="5230368"/>
                  </a:lnTo>
                  <a:lnTo>
                    <a:pt x="0" y="523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23" t="-15993" r="-2823" b="-14866"/>
              </a:stretch>
            </a:blipFill>
          </p:spPr>
          <p:txBody>
            <a:bodyPr/>
            <a:lstStyle/>
            <a:p>
              <a:endParaRPr lang="fa-I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22758" y="4752913"/>
            <a:ext cx="617735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This is equivalent to a logistic regression!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686D326D-3886-4E6F-A887-569FC8C93504}"/>
              </a:ext>
            </a:extLst>
          </p:cNvPr>
          <p:cNvSpPr/>
          <p:nvPr/>
        </p:nvSpPr>
        <p:spPr>
          <a:xfrm>
            <a:off x="9562345" y="6398704"/>
            <a:ext cx="6177353" cy="705236"/>
          </a:xfrm>
          <a:custGeom>
            <a:avLst/>
            <a:gdLst/>
            <a:ahLst/>
            <a:cxnLst/>
            <a:rect l="l" t="t" r="r" b="b"/>
            <a:pathLst>
              <a:path w="6177353" h="705236">
                <a:moveTo>
                  <a:pt x="0" y="0"/>
                </a:moveTo>
                <a:lnTo>
                  <a:pt x="6177353" y="0"/>
                </a:lnTo>
                <a:lnTo>
                  <a:pt x="6177353" y="705236"/>
                </a:lnTo>
                <a:lnTo>
                  <a:pt x="0" y="70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296" t="-628108" r="-871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3504358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 - NEURONS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350114"/>
            <a:ext cx="156972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Writing down each term in a way that is familiar to us fom logistic regression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5447" y="3797914"/>
            <a:ext cx="13981464" cy="5448789"/>
            <a:chOff x="0" y="0"/>
            <a:chExt cx="16119409" cy="62819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19348" cy="6282001"/>
            </a:xfrm>
            <a:custGeom>
              <a:avLst/>
              <a:gdLst/>
              <a:ahLst/>
              <a:cxnLst/>
              <a:rect l="l" t="t" r="r" b="b"/>
              <a:pathLst>
                <a:path w="16119348" h="6282001">
                  <a:moveTo>
                    <a:pt x="0" y="0"/>
                  </a:moveTo>
                  <a:lnTo>
                    <a:pt x="16119348" y="0"/>
                  </a:lnTo>
                  <a:lnTo>
                    <a:pt x="16119348" y="6282001"/>
                  </a:lnTo>
                  <a:lnTo>
                    <a:pt x="0" y="6282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54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3504358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NEURAL NETWORKS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76179" y="3404152"/>
            <a:ext cx="9399564" cy="6373238"/>
            <a:chOff x="0" y="0"/>
            <a:chExt cx="11935583" cy="80927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35587" cy="8092694"/>
            </a:xfrm>
            <a:custGeom>
              <a:avLst/>
              <a:gdLst/>
              <a:ahLst/>
              <a:cxnLst/>
              <a:rect l="l" t="t" r="r" b="b"/>
              <a:pathLst>
                <a:path w="11935587" h="8092694">
                  <a:moveTo>
                    <a:pt x="0" y="0"/>
                  </a:moveTo>
                  <a:lnTo>
                    <a:pt x="11935587" y="0"/>
                  </a:lnTo>
                  <a:lnTo>
                    <a:pt x="11935587" y="8092694"/>
                  </a:lnTo>
                  <a:lnTo>
                    <a:pt x="0" y="8092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0" y="2350114"/>
            <a:ext cx="15697200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Going back to our full Neural Network we see that it is made up multiple layers of this components. </a:t>
            </a:r>
            <a:r>
              <a:rPr lang="en-US" sz="300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Multiple Layered Neurons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DC5FA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927</Words>
  <Application>Microsoft Macintosh PowerPoint</Application>
  <PresentationFormat>Custom</PresentationFormat>
  <Paragraphs>152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Poppins Bold</vt:lpstr>
      <vt:lpstr>Calibri</vt:lpstr>
      <vt:lpstr>Fredoka</vt:lpstr>
      <vt:lpstr>Poppins Light</vt:lpstr>
      <vt:lpstr>TT Rounds Condensed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3</cp:revision>
  <dcterms:created xsi:type="dcterms:W3CDTF">2006-08-16T00:00:00Z</dcterms:created>
  <dcterms:modified xsi:type="dcterms:W3CDTF">2024-08-13T10:31:15Z</dcterms:modified>
  <dc:identifier>DAGNevjx4Nw</dc:identifier>
</cp:coreProperties>
</file>